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958" r:id="rId2"/>
  </p:sldMasterIdLst>
  <p:sldIdLst>
    <p:sldId id="256" r:id="rId3"/>
    <p:sldId id="260" r:id="rId4"/>
    <p:sldId id="261" r:id="rId5"/>
    <p:sldId id="264" r:id="rId6"/>
    <p:sldId id="266" r:id="rId7"/>
    <p:sldId id="265" r:id="rId8"/>
    <p:sldId id="267" r:id="rId9"/>
    <p:sldId id="270" r:id="rId10"/>
    <p:sldId id="271" r:id="rId11"/>
    <p:sldId id="272" r:id="rId12"/>
    <p:sldId id="273" r:id="rId13"/>
    <p:sldId id="274" r:id="rId14"/>
    <p:sldId id="280" r:id="rId15"/>
    <p:sldId id="275" r:id="rId16"/>
    <p:sldId id="276" r:id="rId17"/>
    <p:sldId id="287" r:id="rId18"/>
    <p:sldId id="263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3/17/2022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56792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«Формирование финансовой 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грамотности у обучающихся 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начальной школы»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36004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Прочитай отрывок из текста «Похождение рубля» С. Михалкова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ответь на вопросы.</a:t>
            </a:r>
            <a:endParaRPr lang="ru-RU" sz="18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8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Я  -  Рубль.  Новенький советский бумажный Рубль.  Родился я  в большом кирпичном  доме,  где  у  каждого  входа  и  выхода  стоят  часовые  и  куда ПОСТОРОННИМ ВХОД СТРОГО ВОСПРЕЩАЕТСЯ!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Не успел я появиться на свет, как попал в общество собратьев-близнецов, похожих на  меня  как  две  капли воды.  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А  через мгновение я  уже лежал в глубоком мягком помещении.  Я не знал тогда,  что  это помещение называется карманом  и  что всю жизнь мне придется переходить из кармана в карман.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Так,   не  успев  даже  попрощаться  со  своими  собратьями,   я  начал самостоятельную жизнь.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«Я настоящий трудовой Рубль!  -  с гордостью думал я.  - Интересно, что меня  ждет впереди?  Что  со  мной будет дальше?  Как  меня будут тратить и, главное, на что?..»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Прямо из теплого,  уютного кармана рабочей куртки я попал куда-то,  где все  дышало  сыростью и  свежей землей.  Как  я  потом  догадался,  это  был цветочный киоск. Человек, который меня заработал,  хотел доставить радость другим и купил цветы.  Меня начали тратить!"</a:t>
            </a:r>
            <a:endParaRPr lang="ru-RU" sz="3200" b="1" dirty="0">
              <a:solidFill>
                <a:srgbClr val="F0932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</a:p>
        </p:txBody>
      </p:sp>
      <p:pic>
        <p:nvPicPr>
          <p:cNvPr id="6" name="Picture 2" descr="http://img-fotki.yandex.ru/get/5353/136596361.57/0_cba91_336cb691_X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4581128"/>
            <a:ext cx="2976120" cy="1967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51520" y="4797152"/>
            <a:ext cx="4752528" cy="16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Объясни выражение « Я настоящий трудовой Рубль»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Перечисли способы получения трудового рубля: 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Какие еще способы получения денег встречаются?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Как ты понимаешь выражение « рубль находится в обращении»? </a:t>
            </a:r>
            <a:endParaRPr lang="ru-RU" sz="1400" b="1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999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</a:p>
        </p:txBody>
      </p:sp>
      <p:sp>
        <p:nvSpPr>
          <p:cNvPr id="6" name="Заголовок 12"/>
          <p:cNvSpPr>
            <a:spLocks noGrp="1"/>
          </p:cNvSpPr>
          <p:nvPr>
            <p:ph idx="1"/>
          </p:nvPr>
        </p:nvSpPr>
        <p:spPr bwMode="auto">
          <a:xfrm>
            <a:off x="1187624" y="1112978"/>
            <a:ext cx="6624736" cy="49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25000" lnSpcReduction="20000"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solidFill>
                <a:srgbClr val="F0932C"/>
              </a:solidFill>
              <a:latin typeface="Cambria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600" b="1" i="0" u="sng" strike="noStrike" kern="1200" cap="none" spc="0" normalizeH="0" baseline="0" noProof="0" dirty="0">
                <a:ln>
                  <a:noFill/>
                </a:ln>
                <a:solidFill>
                  <a:srgbClr val="F0932C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Ребусы. Отгадайте названия валют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2987824" y="1511942"/>
            <a:ext cx="2438525" cy="1306307"/>
            <a:chOff x="1364023" y="1233734"/>
            <a:chExt cx="4010309" cy="190723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364023" y="1233734"/>
              <a:ext cx="4010309" cy="1907234"/>
            </a:xfrm>
            <a:prstGeom prst="rect">
              <a:avLst/>
            </a:prstGeom>
            <a:solidFill>
              <a:srgbClr val="F7C547"/>
            </a:solidFill>
            <a:ln w="12700" cap="flat" cmpd="sng" algn="ctr">
              <a:solidFill>
                <a:srgbClr val="F7C54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mbria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973" y="1368303"/>
              <a:ext cx="3672408" cy="1638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8086"/>
            <a:ext cx="2736304" cy="130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988" y="2049636"/>
            <a:ext cx="2496307" cy="1028526"/>
          </a:xfrm>
        </p:spPr>
      </p:pic>
      <p:grpSp>
        <p:nvGrpSpPr>
          <p:cNvPr id="13" name="Группа 11"/>
          <p:cNvGrpSpPr>
            <a:grpSpLocks/>
          </p:cNvGrpSpPr>
          <p:nvPr/>
        </p:nvGrpSpPr>
        <p:grpSpPr bwMode="auto">
          <a:xfrm>
            <a:off x="5562821" y="1772816"/>
            <a:ext cx="3528392" cy="1183025"/>
            <a:chOff x="2488900" y="4523614"/>
            <a:chExt cx="5477720" cy="1929721"/>
          </a:xfrm>
        </p:grpSpPr>
        <p:pic>
          <p:nvPicPr>
            <p:cNvPr id="14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900" y="4523614"/>
              <a:ext cx="5477720" cy="1929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Рисунок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0306" y="4680541"/>
              <a:ext cx="1101714" cy="1556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036" y="4691488"/>
              <a:ext cx="3980270" cy="1545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1161964" y="3214251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0932C"/>
                </a:solidFill>
                <a:effectLst/>
                <a:uLnTx/>
                <a:uFillTx/>
                <a:latin typeface="Cambria"/>
                <a:ea typeface="+mj-ea"/>
                <a:cs typeface="Times New Roman" pitchFamily="18" charset="0"/>
              </a:rPr>
              <a:t>Анаграммы. Расшифруйте слова</a:t>
            </a:r>
            <a:endParaRPr kumimoji="0" lang="ru-RU" sz="12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3789040"/>
            <a:ext cx="8300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СИПЕНЯ 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(ПЕНСИЯ)</a:t>
            </a: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ЛАКМЕРА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(РЕКЛАМА)</a:t>
            </a: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ПАРТАЛАЗ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(ЗАРПЛАТА)</a:t>
            </a: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ОВОДРОГ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 (ДОГОВОР)</a:t>
            </a: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КАНОЭКОМИ</a:t>
            </a:r>
            <a:r>
              <a:rPr lang="ru-RU" sz="28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 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(ЭКОНОМИКА)</a:t>
            </a:r>
          </a:p>
        </p:txBody>
      </p:sp>
      <p:pic>
        <p:nvPicPr>
          <p:cNvPr id="19" name="Picture 2" descr="http://www.cliparthut.com/clip-arts/346/mystery-clip-art-346644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745" y="3776438"/>
            <a:ext cx="3291239" cy="228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19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606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u="sng" dirty="0">
                <a:solidFill>
                  <a:srgbClr val="F0932C"/>
                </a:solidFill>
                <a:latin typeface="Cambria"/>
                <a:ea typeface="+mj-ea"/>
                <a:cs typeface="+mj-cs"/>
              </a:rPr>
              <a:t>Соедини линиями продолжение пословицы</a:t>
            </a:r>
            <a:endParaRPr lang="ru-RU" u="sng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</a:p>
        </p:txBody>
      </p:sp>
      <p:sp>
        <p:nvSpPr>
          <p:cNvPr id="6" name="Прямоугольник 2"/>
          <p:cNvSpPr>
            <a:spLocks noGrp="1" noChangeArrowheads="1"/>
          </p:cNvSpPr>
          <p:nvPr>
            <p:ph idx="10"/>
          </p:nvPr>
        </p:nvSpPr>
        <p:spPr bwMode="auto">
          <a:xfrm>
            <a:off x="467544" y="1659654"/>
            <a:ext cx="822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u-RU" sz="2400" dirty="0"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Береги хлеб для еды,                        богатый вора боится.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Без денег торговать                          а деньги для Беды.                                   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Богатому не спится,                           как без соли хлебать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u-RU" sz="2400" dirty="0"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Когда деньги говорят,                       прокладывает.  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                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Есть грош,                                              тогда правда молчит...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ru-RU" sz="2400" dirty="0">
              <a:solidFill>
                <a:srgbClr val="303030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Денежка дорожку                                так будет и рожь</a:t>
            </a:r>
          </a:p>
        </p:txBody>
      </p:sp>
    </p:spTree>
    <p:extLst>
      <p:ext uri="{BB962C8B-B14F-4D97-AF65-F5344CB8AC3E}">
        <p14:creationId xmlns:p14="http://schemas.microsoft.com/office/powerpoint/2010/main" val="3296040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>
                <a:solidFill>
                  <a:srgbClr val="C00000"/>
                </a:solidFill>
                <a:latin typeface="Cambria" pitchFamily="18" charset="0"/>
              </a:rPr>
              <a:t>Примерный расчёт </a:t>
            </a: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себестоимости изделия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09222B-FD5B-4F4B-BED6-6E99C6A3A64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-252536" y="1340768"/>
            <a:ext cx="8949680" cy="4536504"/>
          </a:xfrm>
        </p:spPr>
        <p:txBody>
          <a:bodyPr>
            <a:normAutofit/>
          </a:bodyPr>
          <a:lstStyle/>
          <a:p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Бисер – 180р.</a:t>
            </a:r>
          </a:p>
          <a:p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Проволока – 75р.</a:t>
            </a:r>
          </a:p>
          <a:p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Подставка – 80р.</a:t>
            </a:r>
          </a:p>
          <a:p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Итого: 335р.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71F1D7-BA40-465C-957B-8F5995D489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963105"/>
            <a:ext cx="5852142" cy="32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03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25935"/>
            <a:ext cx="8229600" cy="4606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0932C"/>
                </a:solidFill>
                <a:latin typeface="Cambria"/>
                <a:ea typeface="Calibri" panose="020F0502020204030204" pitchFamily="34" charset="0"/>
                <a:cs typeface="Times New Roman" panose="02020603050405020304" pitchFamily="18" charset="0"/>
              </a:rPr>
              <a:t>Загадки «Доскажи словечко»</a:t>
            </a:r>
            <a:r>
              <a:rPr lang="ru-RU" sz="3200" dirty="0">
                <a:solidFill>
                  <a:srgbClr val="F7C54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7C54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Внеурочная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«Развитие речи»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21532" y="1988840"/>
            <a:ext cx="3203575" cy="17272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Получил купец доход,</a:t>
            </a:r>
          </a:p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Увеличил оборот,</a:t>
            </a:r>
          </a:p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Все расходы оплатил,</a:t>
            </a:r>
          </a:p>
          <a:p>
            <a:pPr lvl="0" algn="ctr" fontAlgn="base" latinLnBrk="0">
              <a:spcBef>
                <a:spcPct val="0"/>
              </a:spcBef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Свою </a:t>
            </a:r>
            <a:r>
              <a:rPr lang="ru-RU" sz="22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ДОЛЮ</a:t>
            </a:r>
            <a:r>
              <a:rPr lang="ru-RU" sz="2200" b="1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получил.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069927" y="1988840"/>
            <a:ext cx="3203575" cy="17272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Обязан деньги ты вложить,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Чтоб производство запустить,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И чтоб ты прибыль получал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Начальный нужен </a:t>
            </a:r>
            <a:r>
              <a:rPr lang="ru-RU" b="1" dirty="0">
                <a:solidFill>
                  <a:srgbClr val="C00000"/>
                </a:solidFill>
                <a:latin typeface="Cambria"/>
              </a:rPr>
              <a:t>КАПИТАЛ</a:t>
            </a:r>
            <a:endParaRPr lang="ru-RU" b="1" dirty="0">
              <a:solidFill>
                <a:srgbClr val="000000">
                  <a:lumMod val="95000"/>
                  <a:lumOff val="5000"/>
                </a:srgbClr>
              </a:solidFill>
              <a:latin typeface="Cambria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798315" y="4293096"/>
            <a:ext cx="3629669" cy="194421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Деньги взяты в долг, на срок</a:t>
            </a:r>
          </a:p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возможно, под залог.</a:t>
            </a:r>
          </a:p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Делу это не вредит,</a:t>
            </a:r>
          </a:p>
          <a:p>
            <a:pPr lvl="0" algn="ctr" latinLnBrk="0"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Коль под дело взят </a:t>
            </a:r>
            <a:r>
              <a:rPr lang="ru-RU" sz="2000" b="1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</a:t>
            </a:r>
            <a:endParaRPr lang="ru-RU" sz="2000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716017" y="4293096"/>
            <a:ext cx="3563216" cy="194421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 труда, что можно обменять,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Купить и самому перепродать …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Свезти на ярмарку, на рынок, на базар.</a:t>
            </a:r>
          </a:p>
          <a:p>
            <a:pPr lvl="0" algn="ctr" latinLnBrk="0"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 за продукт? Скажи – </a:t>
            </a:r>
            <a:r>
              <a:rPr lang="ru-RU" b="1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</a:t>
            </a:r>
            <a:endParaRPr lang="ru-RU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936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606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u="sng" dirty="0">
                <a:solidFill>
                  <a:srgbClr val="F0932C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Закончи верные утверждения</a:t>
            </a:r>
            <a:endParaRPr lang="ru-RU" u="sng" dirty="0">
              <a:latin typeface="Cambria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Внеурочная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«Развитие речи»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977568"/>
            <a:ext cx="3779912" cy="193899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Лишние  …– лишняя забота.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деньги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гривны 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драхмы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ракушки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1994949"/>
            <a:ext cx="3779912" cy="193899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Хуже всех бед, когда денег … 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куча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туча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нет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гора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581128"/>
            <a:ext cx="3779912" cy="1631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Уговор дороже  …. .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дров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денег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конфет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игрушек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0584" y="4581128"/>
            <a:ext cx="3775894" cy="1631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Копейка рубль  …  .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прячет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укрывает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 бережёт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454445"/>
                </a:solidFill>
                <a:latin typeface="Georgia" pitchFamily="18" charset="0"/>
                <a:cs typeface="Times New Roman" pitchFamily="18" charset="0"/>
              </a:rPr>
              <a:t>  стережёт</a:t>
            </a:r>
            <a:endParaRPr lang="ru-RU" sz="2000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118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vashifinancy.ru/books/img/Shapka_straniczy__15676822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03939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Учебные пособия.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УМК «Финансовая грамотность» </a:t>
            </a:r>
          </a:p>
        </p:txBody>
      </p:sp>
    </p:spTree>
    <p:extLst>
      <p:ext uri="{BB962C8B-B14F-4D97-AF65-F5344CB8AC3E}">
        <p14:creationId xmlns:p14="http://schemas.microsoft.com/office/powerpoint/2010/main" val="4167019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4044" y="332656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СПАСИБО </a:t>
            </a:r>
          </a:p>
          <a:p>
            <a:pPr algn="ctr"/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ЗА ВНИМАНИЕ!</a:t>
            </a:r>
          </a:p>
        </p:txBody>
      </p:sp>
      <p:pic>
        <p:nvPicPr>
          <p:cNvPr id="17410" name="Picture 2" descr="https://in-dee.ru/upload/iblock/2b8/2b83914026dc2f18486b163eb623b1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852936"/>
            <a:ext cx="4969544" cy="380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41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484784"/>
            <a:ext cx="7416824" cy="460648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Cambria" pitchFamily="18" charset="0"/>
                <a:cs typeface="Times New Roman"/>
              </a:rPr>
              <a:t>    Необходимость внедрения уроков финансовой грамотности в школах обусловлена тем, что современные дети достаточно активно самостоятельно покупают товары, пользуются пластиковыми картами, делают покупки в Интернете. </a:t>
            </a:r>
            <a:endParaRPr lang="ru-RU" sz="2800" dirty="0">
              <a:latin typeface="Cambria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356992"/>
            <a:ext cx="5124153" cy="2882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78945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556792"/>
            <a:ext cx="7344816" cy="460648"/>
          </a:xfrm>
        </p:spPr>
        <p:txBody>
          <a:bodyPr>
            <a:noAutofit/>
          </a:bodyPr>
          <a:lstStyle/>
          <a:p>
            <a:pPr indent="270510"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Финансовая грамотность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 – это способность человека управлять своими доходами и расходами, принимать правильные решения по распределению денежных средств (жить по средствам) и грамотно их приумножать. </a:t>
            </a: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29000"/>
            <a:ext cx="6564313" cy="2502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2999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60648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2700337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476" y="2132856"/>
            <a:ext cx="2828621" cy="3856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195" y="1612879"/>
            <a:ext cx="2792053" cy="4021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87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5691670" cy="23378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699256" cy="28762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81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63005"/>
            <a:ext cx="2843917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0769"/>
            <a:ext cx="3961892" cy="2530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3777435" cy="237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648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Математика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389598" cy="4519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48880"/>
            <a:ext cx="4806752" cy="3072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633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Математика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974135" cy="2222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5732506" cy="258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36478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Математика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57" y="3116346"/>
            <a:ext cx="4464495" cy="3156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666" y="3280153"/>
            <a:ext cx="3609975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064" y="1196752"/>
            <a:ext cx="5184576" cy="174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40224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628</Words>
  <Application>Microsoft Office PowerPoint</Application>
  <PresentationFormat>Экран (4:3)</PresentationFormat>
  <Paragraphs>112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Cambria</vt:lpstr>
      <vt:lpstr>Georgia</vt:lpstr>
      <vt:lpstr>HY그래픽M</vt:lpstr>
      <vt:lpstr>HY그래픽B</vt:lpstr>
      <vt:lpstr>Times New Roman</vt:lpstr>
      <vt:lpstr>Trebuchet MS</vt:lpstr>
      <vt:lpstr>Custom Design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Barmas Anthony</cp:lastModifiedBy>
  <cp:revision>87</cp:revision>
  <dcterms:created xsi:type="dcterms:W3CDTF">2014-04-01T16:35:38Z</dcterms:created>
  <dcterms:modified xsi:type="dcterms:W3CDTF">2022-03-17T17:24:14Z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1676071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